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 embedTrueTypeFonts="1">
  <p:sldMasterIdLst>
    <p:sldMasterId id="2147483648" r:id="rId1"/>
  </p:sldMasterIdLst>
  <p:sldIdLst>
    <p:sldId id="256" r:id="rId7"/>
    <p:sldId id="257" r:id="rId12"/>
    <p:sldId id="258" r:id="rId13"/>
    <p:sldId id="259" r:id="rId14"/>
    <p:sldId id="260" r:id="rId15"/>
    <p:sldId id="261" r:id="rId16"/>
  </p:sldIdLst>
  <p:sldSz cx="12192000" cy="6858000" type="screen4x3"/>
  <p:notesSz cx="6858000" cy="9144000"/>
  <p:embeddedFontLst>
    <p:embeddedFont>
      <p:font typeface="Inter" pitchFamily="2" charset="0"/>
      <p:regular r:id="rId11"/>
      <p:bold r:id="rId8"/>
      <p:italic r:id="rId10"/>
      <p:boldItalic r:id="rId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font" Target="fonts/font1.fntdata"/><Relationship Id="rId9" Type="http://schemas.openxmlformats.org/officeDocument/2006/relationships/font" Target="fonts/font2.fntdata"/><Relationship Id="rId10" Type="http://schemas.openxmlformats.org/officeDocument/2006/relationships/font" Target="fonts/font3.fntdata"/><Relationship Id="rId11" Type="http://schemas.openxmlformats.org/officeDocument/2006/relationships/font" Target="fonts/font4.fntdata"/><Relationship Id="rId12" Type="http://schemas.openxmlformats.org/officeDocument/2006/relationships/slide" Target="slides/slide2.xml"/><Relationship Id="rId13" Type="http://schemas.openxmlformats.org/officeDocument/2006/relationships/slide" Target="slides/slide3.xml"/><Relationship Id="rId14" Type="http://schemas.openxmlformats.org/officeDocument/2006/relationships/slide" Target="slides/slide4.xml"/><Relationship Id="rId15" Type="http://schemas.openxmlformats.org/officeDocument/2006/relationships/slide" Target="slides/slide5.xml"/><Relationship Id="rId16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png"/><Relationship Id="rId10" Type="http://schemas.openxmlformats.org/officeDocument/2006/relationships/image" Target="../media/image11.png"/><Relationship Id="rId11" Type="http://schemas.openxmlformats.org/officeDocument/2006/relationships/image" Target="../media/image12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19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8.png"/><Relationship Id="rId8" Type="http://schemas.openxmlformats.org/officeDocument/2006/relationships/image" Target="../media/image22.png"/><Relationship Id="rId9" Type="http://schemas.openxmlformats.org/officeDocument/2006/relationships/image" Target="../media/image23.png"/><Relationship Id="rId10" Type="http://schemas.openxmlformats.org/officeDocument/2006/relationships/image" Target="../media/image24.png"/><Relationship Id="rId11" Type="http://schemas.openxmlformats.org/officeDocument/2006/relationships/image" Target="../media/image25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Relationship Id="rId7" Type="http://schemas.openxmlformats.org/officeDocument/2006/relationships/image" Target="../media/image30.png"/><Relationship Id="rId8" Type="http://schemas.openxmlformats.org/officeDocument/2006/relationships/image" Target="../media/image31.png"/><Relationship Id="rId9" Type="http://schemas.openxmlformats.org/officeDocument/2006/relationships/image" Target="../media/image3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20.png"/><Relationship Id="rId6" Type="http://schemas.openxmlformats.org/officeDocument/2006/relationships/image" Target="../media/image33.png"/><Relationship Id="rId7" Type="http://schemas.openxmlformats.org/officeDocument/2006/relationships/image" Target="../media/image34.png"/><Relationship Id="rId8" Type="http://schemas.openxmlformats.org/officeDocument/2006/relationships/image" Target="../media/image35.png"/><Relationship Id="rId9" Type="http://schemas.openxmlformats.org/officeDocument/2006/relationships/image" Target="../media/image36.png"/><Relationship Id="rId10" Type="http://schemas.openxmlformats.org/officeDocument/2006/relationships/image" Target="../media/image3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2219325"/>
            <a:ext cx="457200" cy="4572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98042" y="2970907"/>
            <a:ext cx="8062466" cy="647700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4200" b="1" i="0">
                <a:solidFill>
                  <a:srgbClr val="FFFFFF"/>
                </a:solidFill>
                <a:latin typeface="Inter"/>
              </a:rPr>
              <a:t>Inteligência Artificial no </a:t>
            </a:r>
            <a:r>
              <a:rPr sz="4200" b="1" i="0">
                <a:solidFill>
                  <a:srgbClr val="FFA726"/>
                </a:solidFill>
                <a:latin typeface="Inter"/>
              </a:rPr>
              <a:t> CRAS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27127" y="3848992"/>
            <a:ext cx="4337744" cy="333375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2160" b="0" i="0">
                <a:solidFill>
                  <a:srgbClr val="7BB3F0">
                    <a:alpha val="90000"/>
                  </a:srgbClr>
                </a:solidFill>
                <a:latin typeface="Inter"/>
              </a:rPr>
              <a:t>Informática para o CRAS - Aula 11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53396" y="6362700"/>
            <a:ext cx="3085207" cy="1905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7BB3F0">
                    <a:alpha val="80000"/>
                  </a:srgbClr>
                </a:solidFill>
                <a:latin typeface="Inter"/>
              </a:rPr>
              <a:t>Assistência Social </a:t>
            </a:r>
            <a:r>
              <a:rPr sz="1200" b="0" i="0">
                <a:solidFill>
                  <a:srgbClr val="7BB3F0">
                    <a:alpha val="80000"/>
                  </a:srgbClr>
                </a:solidFill>
                <a:latin typeface="Microsoft YaHei"/>
              </a:rPr>
              <a:t>• </a:t>
            </a:r>
            <a:r>
              <a:rPr sz="1200" b="0" i="0">
                <a:solidFill>
                  <a:srgbClr val="7BB3F0">
                    <a:alpha val="80000"/>
                  </a:srgbClr>
                </a:solidFill>
                <a:latin typeface="Inter"/>
              </a:rPr>
              <a:t>Tecnologia </a:t>
            </a:r>
            <a:r>
              <a:rPr sz="1200" b="0" i="0">
                <a:solidFill>
                  <a:srgbClr val="7BB3F0">
                    <a:alpha val="80000"/>
                  </a:srgbClr>
                </a:solidFill>
                <a:latin typeface="Microsoft YaHei"/>
              </a:rPr>
              <a:t>• </a:t>
            </a:r>
            <a:r>
              <a:rPr sz="1200" b="0" i="0">
                <a:solidFill>
                  <a:srgbClr val="7BB3F0">
                    <a:alpha val="80000"/>
                  </a:srgbClr>
                </a:solidFill>
                <a:latin typeface="Inter"/>
              </a:rPr>
              <a:t>Inovação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876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25701" y="304800"/>
            <a:ext cx="3340596" cy="4000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2640" b="1" i="0">
                <a:solidFill>
                  <a:srgbClr val="4A90E2"/>
                </a:solidFill>
                <a:latin typeface="Inter"/>
              </a:rPr>
              <a:t>O Estagiário de Luxo</a:t>
            </a:r>
          </a:p>
        </p:txBody>
      </p:sp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" y="1095375"/>
            <a:ext cx="5734050" cy="5734050"/>
          </a:xfrm>
          <a:prstGeom prst="rect">
            <a:avLst/>
          </a:prstGeom>
        </p:spPr>
      </p:pic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1428750"/>
            <a:ext cx="4876800" cy="4876800"/>
          </a:xfrm>
          <a:prstGeom prst="rect">
            <a:avLst/>
          </a:prstGeom>
        </p:spPr>
      </p:pic>
      <p:pic>
        <p:nvPicPr>
          <p:cNvPr id="8" name="Picture 7" descr="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1200" y="1552575"/>
            <a:ext cx="5943600" cy="46291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57900" y="1781919"/>
            <a:ext cx="4961036" cy="333375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2160" b="1" i="0">
                <a:solidFill>
                  <a:srgbClr val="7BB3F0"/>
                </a:solidFill>
                <a:latin typeface="Inter"/>
              </a:rPr>
              <a:t>A IA não substitui o Assistente Social</a:t>
            </a:r>
          </a:p>
        </p:txBody>
      </p:sp>
      <p:pic>
        <p:nvPicPr>
          <p:cNvPr id="10" name="Picture 9" descr="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48375" y="2476500"/>
            <a:ext cx="247650" cy="2476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438900" y="2486769"/>
            <a:ext cx="4994701" cy="468064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320" b="0" i="0">
                <a:solidFill>
                  <a:srgbClr val="FFFFFF"/>
                </a:solidFill>
                <a:latin typeface="Inter"/>
              </a:rPr>
              <a:t>A Inteligência Artificial serve para </a:t>
            </a:r>
            <a:r>
              <a:rPr sz="1320" b="1" i="0">
                <a:solidFill>
                  <a:srgbClr val="FFFFFF"/>
                </a:solidFill>
                <a:latin typeface="Inter"/>
              </a:rPr>
              <a:t> acelerar a escrita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, não para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tomar decisões técnicas.</a:t>
            </a:r>
          </a:p>
        </p:txBody>
      </p:sp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57900" y="3400425"/>
            <a:ext cx="171450" cy="2286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381750" y="3403848"/>
            <a:ext cx="4671149" cy="468064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320" b="0" i="0">
                <a:solidFill>
                  <a:srgbClr val="FFFFFF"/>
                </a:solidFill>
                <a:latin typeface="Inter"/>
              </a:rPr>
              <a:t>É o fim da </a:t>
            </a:r>
            <a:r>
              <a:rPr sz="1320" b="1" i="0">
                <a:solidFill>
                  <a:srgbClr val="FFFFFF"/>
                </a:solidFill>
                <a:latin typeface="Inter"/>
              </a:rPr>
              <a:t> "síndrome da página em branco"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ao iniciar um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projeto.</a:t>
            </a:r>
          </a:p>
        </p:txBody>
      </p:sp>
      <p:pic>
        <p:nvPicPr>
          <p:cNvPr id="14" name="Picture 13" descr="imag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57900" y="4314825"/>
            <a:ext cx="228600" cy="23812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438900" y="4320926"/>
            <a:ext cx="4582150" cy="468064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320" b="0" i="0">
                <a:solidFill>
                  <a:srgbClr val="FFFFFF"/>
                </a:solidFill>
                <a:latin typeface="Inter"/>
              </a:rPr>
              <a:t>Regra de Ouro: </a:t>
            </a:r>
            <a:r>
              <a:rPr sz="1320" b="1" i="0">
                <a:solidFill>
                  <a:srgbClr val="FFFFFF"/>
                </a:solidFill>
                <a:latin typeface="Inter"/>
              </a:rPr>
              <a:t> NUNCA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insira dados sigilosos (nomes de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usuários, CPFs ou relatos de violência) na IA.</a:t>
            </a:r>
          </a:p>
        </p:txBody>
      </p:sp>
      <p:pic>
        <p:nvPicPr>
          <p:cNvPr id="16" name="Picture 15" descr="image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57900" y="5248275"/>
            <a:ext cx="5448300" cy="70485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219825" y="5409455"/>
            <a:ext cx="872430" cy="1905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1" i="0">
                <a:solidFill>
                  <a:srgbClr val="FFA726"/>
                </a:solidFill>
                <a:latin typeface="Inter"/>
              </a:rPr>
              <a:t>Importante: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092255" y="5409455"/>
            <a:ext cx="3787080" cy="1905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FFFFFF"/>
                </a:solidFill>
                <a:latin typeface="Inter"/>
              </a:rPr>
              <a:t> A IA é sua parceira na redação, mas você mantém o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19825" y="5599955"/>
            <a:ext cx="3544937" cy="1905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FFFFFF"/>
                </a:solidFill>
                <a:latin typeface="Inter"/>
              </a:rPr>
              <a:t>controle total das decisões profissionais e éticas.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449091" y="304800"/>
            <a:ext cx="5293667" cy="4000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2640" b="1" i="0">
                <a:solidFill>
                  <a:srgbClr val="4A90E2"/>
                </a:solidFill>
                <a:latin typeface="Inter"/>
              </a:rPr>
              <a:t>Do Zero ao Projeto em 5 Minutos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9600" y="2295525"/>
            <a:ext cx="4242643" cy="295275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920" b="1" i="0">
                <a:solidFill>
                  <a:srgbClr val="FFA726"/>
                </a:solidFill>
                <a:latin typeface="Inter"/>
              </a:rPr>
              <a:t>Escrevendo projetos e justificativas</a:t>
            </a:r>
          </a:p>
        </p:txBody>
      </p:sp>
      <p:pic>
        <p:nvPicPr>
          <p:cNvPr id="5" name="Picture 4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075" y="2781300"/>
            <a:ext cx="266700" cy="2190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3272" y="2798415"/>
            <a:ext cx="3829496" cy="403770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FFFFFF"/>
                </a:solidFill>
                <a:latin typeface="Inter"/>
              </a:rPr>
              <a:t>Peça para a IA criar o </a:t>
            </a:r>
            <a:r>
              <a:rPr sz="1200" b="1" i="0">
                <a:solidFill>
                  <a:srgbClr val="FFFFFF"/>
                </a:solidFill>
                <a:latin typeface="Inter"/>
              </a:rPr>
              <a:t> "esqueleto"</a:t>
            </a:r>
            <a:r>
              <a:rPr sz="1200" b="0" i="0">
                <a:solidFill>
                  <a:srgbClr val="FFFFFF"/>
                </a:solidFill>
                <a:latin typeface="Inter"/>
              </a:rPr>
              <a:t> de um projeto de</a:t>
            </a:r>
            <a:r>
              <a:rPr sz="1200" b="0" i="0">
                <a:solidFill>
                  <a:srgbClr val="FFFFFF"/>
                </a:solidFill>
                <a:latin typeface="Inter"/>
              </a:rPr>
              <a:t> captação de recursos.</a:t>
            </a:r>
          </a:p>
        </p:txBody>
      </p:sp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" y="3371850"/>
            <a:ext cx="257175" cy="2190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943272" y="3392537"/>
            <a:ext cx="3372742" cy="403770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FFFFFF"/>
                </a:solidFill>
                <a:latin typeface="Inter"/>
              </a:rPr>
              <a:t>Solicite ideias para campanhas do </a:t>
            </a:r>
            <a:r>
              <a:rPr sz="1200" b="1" i="0">
                <a:solidFill>
                  <a:srgbClr val="FFFFFF"/>
                </a:solidFill>
                <a:latin typeface="Inter"/>
              </a:rPr>
              <a:t> Serviço de</a:t>
            </a:r>
            <a:r>
              <a:rPr sz="1200" b="1" i="0">
                <a:solidFill>
                  <a:srgbClr val="FFFFFF"/>
                </a:solidFill>
                <a:latin typeface="Inter"/>
              </a:rPr>
              <a:t> Convivência (SCFV)</a:t>
            </a:r>
            <a:r>
              <a:rPr sz="1200" b="0" i="0">
                <a:solidFill>
                  <a:srgbClr val="FFFFFF"/>
                </a:solidFill>
                <a:latin typeface="Inter"/>
              </a:rPr>
              <a:t> .</a:t>
            </a:r>
          </a:p>
        </p:txBody>
      </p:sp>
      <p:pic>
        <p:nvPicPr>
          <p:cNvPr id="9" name="Picture 8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" y="3981450"/>
            <a:ext cx="257175" cy="20955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43272" y="3986658"/>
            <a:ext cx="4009132" cy="403770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FFFFFF"/>
                </a:solidFill>
                <a:latin typeface="Inter"/>
              </a:rPr>
              <a:t>O papel do profissional é </a:t>
            </a:r>
            <a:r>
              <a:rPr sz="1200" b="1" i="0">
                <a:solidFill>
                  <a:srgbClr val="FFFFFF"/>
                </a:solidFill>
                <a:latin typeface="Inter"/>
              </a:rPr>
              <a:t> revisar, lapidar e adicionar</a:t>
            </a:r>
            <a:r>
              <a:rPr sz="1200" b="0" i="0">
                <a:solidFill>
                  <a:srgbClr val="FFFFFF"/>
                </a:solidFill>
                <a:latin typeface="Inter"/>
              </a:rPr>
              <a:t> o</a:t>
            </a:r>
            <a:r>
              <a:rPr sz="1200" b="0" i="0">
                <a:solidFill>
                  <a:srgbClr val="FFFFFF"/>
                </a:solidFill>
                <a:latin typeface="Inter"/>
              </a:rPr>
              <a:t> vocabulário técnico do CRAS.</a:t>
            </a:r>
          </a:p>
        </p:txBody>
      </p:sp>
      <p:pic>
        <p:nvPicPr>
          <p:cNvPr id="11" name="Picture 10" descr="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600" y="4676775"/>
            <a:ext cx="4572000" cy="51435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14375" y="4754165"/>
            <a:ext cx="362545" cy="180975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139" b="1" i="1">
                <a:solidFill>
                  <a:srgbClr val="7BB3F0"/>
                </a:solidFill>
                <a:latin typeface="Inter"/>
              </a:rPr>
              <a:t>Dica: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76920" y="4754165"/>
            <a:ext cx="3926085" cy="180975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139" b="0" i="1">
                <a:solidFill>
                  <a:srgbClr val="7BB3F0"/>
                </a:solidFill>
                <a:latin typeface="Inter"/>
              </a:rPr>
              <a:t> A IA fornece a estrutura inicial, você adiciona a expertise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4375" y="4935140"/>
            <a:ext cx="3399978" cy="180975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139" b="0" i="1">
                <a:solidFill>
                  <a:srgbClr val="7BB3F0"/>
                </a:solidFill>
                <a:latin typeface="Inter"/>
              </a:rPr>
              <a:t>técnica e o conhecimento específico do território.</a:t>
            </a:r>
          </a:p>
        </p:txBody>
      </p:sp>
      <p:pic>
        <p:nvPicPr>
          <p:cNvPr id="15" name="Picture 14" descr="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5450" y="1371600"/>
            <a:ext cx="6515100" cy="5048250"/>
          </a:xfrm>
          <a:prstGeom prst="rect">
            <a:avLst/>
          </a:prstGeom>
        </p:spPr>
      </p:pic>
      <p:pic>
        <p:nvPicPr>
          <p:cNvPr id="16" name="Picture 15" descr="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91200" y="1619250"/>
            <a:ext cx="5943600" cy="447675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876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939182" y="304800"/>
            <a:ext cx="4313485" cy="4000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2640" b="1" i="0">
                <a:solidFill>
                  <a:srgbClr val="4A90E2"/>
                </a:solidFill>
                <a:latin typeface="Inter"/>
              </a:rPr>
              <a:t>Criatividade sob Demanda</a:t>
            </a:r>
          </a:p>
        </p:txBody>
      </p:sp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" y="1905000"/>
            <a:ext cx="5734050" cy="4114800"/>
          </a:xfrm>
          <a:prstGeom prst="rect">
            <a:avLst/>
          </a:prstGeom>
        </p:spPr>
      </p:pic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2238375"/>
            <a:ext cx="4876800" cy="3257550"/>
          </a:xfrm>
          <a:prstGeom prst="rect">
            <a:avLst/>
          </a:prstGeom>
        </p:spPr>
      </p:pic>
      <p:pic>
        <p:nvPicPr>
          <p:cNvPr id="8" name="Picture 7" descr="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1200" y="1552575"/>
            <a:ext cx="5943600" cy="46291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57900" y="1781919"/>
            <a:ext cx="4197846" cy="333375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2160" b="1" i="0">
                <a:solidFill>
                  <a:srgbClr val="7BB3F0"/>
                </a:solidFill>
                <a:latin typeface="Inter"/>
              </a:rPr>
              <a:t>Planejando dinâmicas de grupo</a:t>
            </a:r>
          </a:p>
        </p:txBody>
      </p:sp>
      <p:pic>
        <p:nvPicPr>
          <p:cNvPr id="10" name="Picture 9" descr="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57900" y="2486025"/>
            <a:ext cx="285750" cy="228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496050" y="2486769"/>
            <a:ext cx="4814173" cy="468064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320" b="0" i="0">
                <a:solidFill>
                  <a:srgbClr val="FFFFFF"/>
                </a:solidFill>
                <a:latin typeface="Inter"/>
              </a:rPr>
              <a:t>Peça o passo a passo de atividades para grupos de </a:t>
            </a:r>
            <a:r>
              <a:rPr sz="1320" b="1" i="0">
                <a:solidFill>
                  <a:srgbClr val="FFFFFF"/>
                </a:solidFill>
                <a:latin typeface="Inter"/>
              </a:rPr>
              <a:t> idosos,</a:t>
            </a:r>
            <a:r>
              <a:rPr sz="1320" b="1" i="0">
                <a:solidFill>
                  <a:srgbClr val="FFFFFF"/>
                </a:solidFill>
                <a:latin typeface="Inter"/>
              </a:rPr>
              <a:t> gestantes ou adolescentes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.</a:t>
            </a:r>
          </a:p>
        </p:txBody>
      </p:sp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57900" y="3400425"/>
            <a:ext cx="285750" cy="2286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496050" y="3403848"/>
            <a:ext cx="4898856" cy="468064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320" b="0" i="0">
                <a:solidFill>
                  <a:srgbClr val="FFFFFF"/>
                </a:solidFill>
                <a:latin typeface="Inter"/>
              </a:rPr>
              <a:t>Peça para a IA </a:t>
            </a:r>
            <a:r>
              <a:rPr sz="1320" b="1" i="0">
                <a:solidFill>
                  <a:srgbClr val="FFFFFF"/>
                </a:solidFill>
                <a:latin typeface="Inter"/>
              </a:rPr>
              <a:t> adaptar a linguagem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do texto para o público-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alvo adequado.</a:t>
            </a:r>
          </a:p>
        </p:txBody>
      </p:sp>
      <p:pic>
        <p:nvPicPr>
          <p:cNvPr id="14" name="Picture 13" descr="imag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57900" y="4324350"/>
            <a:ext cx="228600" cy="228600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438900" y="4320926"/>
            <a:ext cx="4812982" cy="468064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320" b="0" i="0">
                <a:solidFill>
                  <a:srgbClr val="FFFFFF"/>
                </a:solidFill>
                <a:latin typeface="Inter"/>
              </a:rPr>
              <a:t>Economize </a:t>
            </a:r>
            <a:r>
              <a:rPr sz="1320" b="1" i="0">
                <a:solidFill>
                  <a:srgbClr val="FFFFFF"/>
                </a:solidFill>
                <a:latin typeface="Inter"/>
              </a:rPr>
              <a:t> horas de pesquisa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na internet buscando "ideias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para reuniões".</a:t>
            </a:r>
          </a:p>
        </p:txBody>
      </p:sp>
      <p:pic>
        <p:nvPicPr>
          <p:cNvPr id="16" name="Picture 15" descr="image.png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57900" y="5248275"/>
            <a:ext cx="5448300" cy="70485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6219825" y="5409455"/>
            <a:ext cx="810220" cy="1905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1" i="0">
                <a:solidFill>
                  <a:srgbClr val="4A90E2"/>
                </a:solidFill>
                <a:latin typeface="Inter"/>
              </a:rPr>
              <a:t>Vantagem: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030045" y="5409455"/>
            <a:ext cx="3799582" cy="1905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FFFFFF"/>
                </a:solidFill>
                <a:latin typeface="Inter"/>
              </a:rPr>
              <a:t> Gere múltiplas opções de dinâmicas em segundos 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219825" y="5599955"/>
            <a:ext cx="4386113" cy="1905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FFFFFF"/>
                </a:solidFill>
                <a:latin typeface="Inter"/>
              </a:rPr>
              <a:t>adapte conforme as necessidades específicas do seu grupo.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05237" y="304800"/>
            <a:ext cx="4581376" cy="4000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2640" b="1" i="0">
                <a:solidFill>
                  <a:srgbClr val="4A90E2"/>
                </a:solidFill>
                <a:latin typeface="Inter"/>
              </a:rPr>
              <a:t>Como dar ordens à Máquina</a:t>
            </a:r>
          </a:p>
        </p:txBody>
      </p:sp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390650"/>
            <a:ext cx="5943600" cy="49339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3900" y="1619994"/>
            <a:ext cx="4441626" cy="333375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2160" b="1" i="0">
                <a:solidFill>
                  <a:srgbClr val="7BB3F0"/>
                </a:solidFill>
                <a:latin typeface="Inter"/>
              </a:rPr>
              <a:t>O segredo é o Comando (Prompt)</a:t>
            </a:r>
          </a:p>
        </p:txBody>
      </p:sp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900" y="2324100"/>
            <a:ext cx="228600" cy="228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04900" y="2324844"/>
            <a:ext cx="4444335" cy="468064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320" b="0" i="0">
                <a:solidFill>
                  <a:srgbClr val="FFFFFF"/>
                </a:solidFill>
                <a:latin typeface="Inter"/>
              </a:rPr>
              <a:t>Quanto mais </a:t>
            </a:r>
            <a:r>
              <a:rPr sz="1320" b="1" i="0">
                <a:solidFill>
                  <a:srgbClr val="FFFFFF"/>
                </a:solidFill>
                <a:latin typeface="Inter"/>
              </a:rPr>
              <a:t> contexto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você der, mais inteligente será a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resposta da IA.</a:t>
            </a:r>
          </a:p>
        </p:txBody>
      </p:sp>
      <p:pic>
        <p:nvPicPr>
          <p:cNvPr id="8" name="Picture 7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00" y="3238500"/>
            <a:ext cx="228600" cy="228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104900" y="3241923"/>
            <a:ext cx="4768929" cy="468064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320" b="0" i="0">
                <a:solidFill>
                  <a:srgbClr val="FFFFFF"/>
                </a:solidFill>
                <a:latin typeface="Inter"/>
              </a:rPr>
              <a:t>Use a fórmula: </a:t>
            </a:r>
            <a:r>
              <a:rPr sz="1320" b="1" i="0">
                <a:solidFill>
                  <a:srgbClr val="FFFFFF"/>
                </a:solidFill>
                <a:latin typeface="Inter"/>
              </a:rPr>
              <a:t> "Aja como um Assistente Social do CRAS e</a:t>
            </a:r>
            <a:r>
              <a:rPr sz="1320" b="1" i="0">
                <a:solidFill>
                  <a:srgbClr val="FFFFFF"/>
                </a:solidFill>
                <a:latin typeface="Inter"/>
              </a:rPr>
              <a:t> escreva uma justificativa para..."</a:t>
            </a:r>
          </a:p>
        </p:txBody>
      </p:sp>
      <p:pic>
        <p:nvPicPr>
          <p:cNvPr id="10" name="Picture 9" descr="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3900" y="4162425"/>
            <a:ext cx="228600" cy="2286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04900" y="4159001"/>
            <a:ext cx="5139660" cy="468064"/>
          </a:xfrm>
          <a:prstGeom prst="rect">
            <a:avLst/>
          </a:prstGeom>
          <a:noFill/>
        </p:spPr>
        <p:txBody>
          <a:bodyPr wrap="squar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320" b="0" i="0">
                <a:solidFill>
                  <a:srgbClr val="FFFFFF"/>
                </a:solidFill>
                <a:latin typeface="Inter"/>
              </a:rPr>
              <a:t>Se a resposta ficar ruim, </a:t>
            </a:r>
            <a:r>
              <a:rPr sz="1320" b="1" i="0">
                <a:solidFill>
                  <a:srgbClr val="FFFFFF"/>
                </a:solidFill>
                <a:latin typeface="Inter"/>
              </a:rPr>
              <a:t> não desista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. Peça para a IA reescrever</a:t>
            </a:r>
            <a:r>
              <a:rPr sz="1320" b="0" i="0">
                <a:solidFill>
                  <a:srgbClr val="FFFFFF"/>
                </a:solidFill>
                <a:latin typeface="Inter"/>
              </a:rPr>
              <a:t> em outro tom.</a:t>
            </a:r>
          </a:p>
        </p:txBody>
      </p:sp>
      <p:pic>
        <p:nvPicPr>
          <p:cNvPr id="12" name="Picture 11" descr="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3900" y="5086350"/>
            <a:ext cx="5448300" cy="100965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885825" y="5247530"/>
            <a:ext cx="1649462" cy="1714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139" b="1" i="0">
                <a:solidFill>
                  <a:srgbClr val="4A90E2"/>
                </a:solidFill>
                <a:latin typeface="Courier New"/>
              </a:rPr>
              <a:t>Exemplo de comando: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85825" y="5418980"/>
            <a:ext cx="4167038" cy="1714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139" b="0" i="0">
                <a:solidFill>
                  <a:srgbClr val="FFFFFF"/>
                </a:solidFill>
                <a:latin typeface="Courier New"/>
              </a:rPr>
              <a:t>"Aja como Assistente Social do CRAS. Escreva uma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85825" y="5590430"/>
            <a:ext cx="5035153" cy="1714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139" b="0" i="0">
                <a:solidFill>
                  <a:srgbClr val="FFFFFF"/>
                </a:solidFill>
                <a:latin typeface="Courier New"/>
              </a:rPr>
              <a:t>justificativa técnica para um projeto de fortalecimento de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85825" y="5761880"/>
            <a:ext cx="4340572" cy="1714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139" b="0" i="0">
                <a:solidFill>
                  <a:srgbClr val="FFFFFF"/>
                </a:solidFill>
                <a:latin typeface="Courier New"/>
              </a:rPr>
              <a:t>vínculos familiares, usando terminologia do CRAS."</a:t>
            </a:r>
          </a:p>
        </p:txBody>
      </p:sp>
      <p:pic>
        <p:nvPicPr>
          <p:cNvPr id="17" name="Picture 16" descr="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72250" y="2238375"/>
            <a:ext cx="5448300" cy="3314700"/>
          </a:xfrm>
          <a:prstGeom prst="rect">
            <a:avLst/>
          </a:prstGeom>
        </p:spPr>
      </p:pic>
      <p:pic>
        <p:nvPicPr>
          <p:cNvPr id="18" name="Picture 17" descr="image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58000" y="2486025"/>
            <a:ext cx="48768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 descr="imag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 descr="imag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8763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47927" y="304800"/>
            <a:ext cx="2495996" cy="4000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2640" b="1" i="0">
                <a:solidFill>
                  <a:srgbClr val="4A90E2"/>
                </a:solidFill>
                <a:latin typeface="Inter"/>
              </a:rPr>
              <a:t>Desafio Prático</a:t>
            </a:r>
          </a:p>
        </p:txBody>
      </p:sp>
      <p:pic>
        <p:nvPicPr>
          <p:cNvPr id="6" name="Picture 5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575" y="1905000"/>
            <a:ext cx="5734050" cy="4114800"/>
          </a:xfrm>
          <a:prstGeom prst="rect">
            <a:avLst/>
          </a:prstGeom>
        </p:spPr>
      </p:pic>
      <p:pic>
        <p:nvPicPr>
          <p:cNvPr id="7" name="Picture 6" descr="image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" y="2238375"/>
            <a:ext cx="4876800" cy="3257550"/>
          </a:xfrm>
          <a:prstGeom prst="rect">
            <a:avLst/>
          </a:prstGeom>
        </p:spPr>
      </p:pic>
      <p:pic>
        <p:nvPicPr>
          <p:cNvPr id="8" name="Picture 7" descr="imag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91200" y="1590675"/>
            <a:ext cx="5943600" cy="455295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057900" y="1822995"/>
            <a:ext cx="3140124" cy="333375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2160" b="1" i="0">
                <a:solidFill>
                  <a:srgbClr val="7BB3F0"/>
                </a:solidFill>
                <a:latin typeface="Inter"/>
              </a:rPr>
              <a:t>Mão na Massa com a IA</a:t>
            </a:r>
          </a:p>
        </p:txBody>
      </p:sp>
      <p:pic>
        <p:nvPicPr>
          <p:cNvPr id="10" name="Picture 9" descr="imag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57900" y="2381250"/>
            <a:ext cx="5448300" cy="240982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296025" y="2651670"/>
            <a:ext cx="621952" cy="2286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439" b="0" i="0">
                <a:solidFill>
                  <a:srgbClr val="FFFFFF"/>
                </a:solidFill>
                <a:latin typeface="Inter"/>
              </a:rPr>
              <a:t>Abra o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917977" y="2651670"/>
            <a:ext cx="799653" cy="2286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439" b="1" i="0">
                <a:solidFill>
                  <a:srgbClr val="FFA726"/>
                </a:solidFill>
                <a:latin typeface="Inter"/>
              </a:rPr>
              <a:t>ChatGPT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717631" y="2651670"/>
            <a:ext cx="320575" cy="2286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439" b="0" i="0">
                <a:solidFill>
                  <a:srgbClr val="FFFFFF"/>
                </a:solidFill>
                <a:latin typeface="Inter"/>
              </a:rPr>
              <a:t> ou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038207" y="2651670"/>
            <a:ext cx="625673" cy="2286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439" b="1" i="0">
                <a:solidFill>
                  <a:srgbClr val="FFA726"/>
                </a:solidFill>
                <a:latin typeface="Inter"/>
              </a:rPr>
              <a:t>Gemini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663880" y="2651670"/>
            <a:ext cx="653801" cy="2286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439" b="0" i="0">
                <a:solidFill>
                  <a:srgbClr val="FFFFFF"/>
                </a:solidFill>
                <a:latin typeface="Inter"/>
              </a:rPr>
              <a:t>. Digite: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296025" y="4285208"/>
            <a:ext cx="2155775" cy="2286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439" b="0" i="0">
                <a:solidFill>
                  <a:srgbClr val="FFFFFF"/>
                </a:solidFill>
                <a:latin typeface="Inter"/>
              </a:rPr>
              <a:t>Leia e ajuste o resultado.</a:t>
            </a:r>
          </a:p>
        </p:txBody>
      </p:sp>
      <p:pic>
        <p:nvPicPr>
          <p:cNvPr id="17" name="Picture 16" descr="image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296025" y="3067050"/>
            <a:ext cx="4972050" cy="1038225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477000" y="3249066"/>
            <a:ext cx="4481363" cy="1714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E8E8E8"/>
                </a:solidFill>
                <a:latin typeface="Courier New"/>
              </a:rPr>
              <a:t>"Aja como Assistente Social. Crie uma dinâmica de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477000" y="3492847"/>
            <a:ext cx="3932634" cy="1714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E8E8E8"/>
                </a:solidFill>
                <a:latin typeface="Courier New"/>
              </a:rPr>
              <a:t>grupo de 20 minutos sobre fortalecimento de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477000" y="3736627"/>
            <a:ext cx="2469356" cy="17145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E8E8E8"/>
                </a:solidFill>
                <a:latin typeface="Courier New"/>
              </a:rPr>
              <a:t>vínculos para adolescentes"</a:t>
            </a:r>
          </a:p>
        </p:txBody>
      </p:sp>
      <p:pic>
        <p:nvPicPr>
          <p:cNvPr id="21" name="Picture 20" descr="imag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057900" y="5010150"/>
            <a:ext cx="5448300" cy="89535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219825" y="5177879"/>
            <a:ext cx="1146274" cy="1905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1" i="0">
                <a:solidFill>
                  <a:srgbClr val="FFA726"/>
                </a:solidFill>
                <a:latin typeface="Inter"/>
              </a:rPr>
              <a:t>Próximo Passo: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366099" y="5177879"/>
            <a:ext cx="3852118" cy="1905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FFFFFF"/>
                </a:solidFill>
                <a:latin typeface="Inter"/>
              </a:rPr>
              <a:t> Experimente agora mesmo! Use este comando como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219825" y="5368379"/>
            <a:ext cx="5104655" cy="1905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FFFFFF"/>
                </a:solidFill>
                <a:latin typeface="Inter"/>
              </a:rPr>
              <a:t>ponto de partida e adapte conforme suas necessidades específicas do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219825" y="5558879"/>
            <a:ext cx="456307" cy="190500"/>
          </a:xfrm>
          <a:prstGeom prst="rect">
            <a:avLst/>
          </a:prstGeom>
          <a:noFill/>
        </p:spPr>
        <p:txBody>
          <a:bodyPr wrap="none" lIns="0" rIns="0" tIns="0" bIns="0">
            <a:noAutofit/>
          </a:bodyPr>
          <a:lstStyle/>
          <a:p>
            <a: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sz="1200" b="0" i="0">
                <a:solidFill>
                  <a:srgbClr val="FFFFFF"/>
                </a:solidFill>
                <a:latin typeface="Inter"/>
              </a:rPr>
              <a:t>CRAS.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